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6" r:id="rId4"/>
    <p:sldId id="27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7F69-6705-8B44-BC2D-16AF4AEAB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CDB24-AA5E-964B-92A5-AC6985215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E696A-88CA-AD4B-86D7-B8FE611EA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82659-88E5-7B45-AAFC-CCD0E044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95FF4-EC72-B242-BA6E-40800FF2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8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9778-9A7F-C14B-9E95-8494459F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C45E6-7B0E-D640-8C2E-02A8DB986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57169-FE66-A74E-81F0-4B12583E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99252-411E-B446-B69B-3566AD75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4E272-7F0B-934D-B712-9B93C82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7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A4A0A-B7A0-C141-99B8-068ECD845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85DB2-FF67-4E4E-9617-E47B63D13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73C13-88DA-A048-999A-D2B60F99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6F19E-12A1-AE47-9E53-D0FCE482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EF02-5526-4E4B-9ABC-64252189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F33F-7078-6E49-AA0F-FDE089BA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CC55E-1E03-8A4A-BC30-7426C7AF8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594EE-6EAA-754B-AC68-4CBF85C29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2E24C-94BA-5041-A109-FDE245AC0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A4F8C-5176-7D4D-B3B2-51406A75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4683-6CD5-C74A-941A-20D7179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0641A-160F-B34D-A109-F8F78C4FA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F9769-71B6-2C43-BB9B-1CA8AC48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AFCA1-4691-B948-933B-33610506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FE4B0-88F8-2542-8313-DBE82A18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46C-FBD2-9A4D-AB56-C6100FFA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E1886-BD85-4748-B627-2EFF45172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6890-A4CB-D344-BFDD-4F5107FBB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70F4B-1A4F-FC44-B069-2DA14C6F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C4E84-6C73-8741-836C-D24D64FC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FE80B-7490-D94B-9E3C-154D8F22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0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D972-06C7-F340-BE27-935E3A56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30DD-0DDF-A140-9224-FECE85F84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5DB06-2CF4-554B-99E3-06AAB91F8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A3A22-A151-A341-BE4E-BBE8F8C00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87934-203B-1945-8A8B-8AE67E7C0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A16ED9-5A39-AC46-A6E7-250E11D62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7C290-7881-7C4D-B1D1-91AE1C825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A5197-BFEC-A045-9415-8D9E561B8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3C42-935E-494C-891A-001032CF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68B539-3574-0F49-A875-56146B28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0DC74-7E07-3D40-BAF0-C273573F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F985F-F7DA-094A-B6F7-24A74E7E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2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F2111-D27B-F944-B034-832CB22F5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07E50-699C-C24A-9122-B6143D42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631EF-761F-5441-A619-06FF13FE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45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EDDE-DBE5-EB4D-BA75-47B1FB77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1A51-7F4B-854B-A2F2-566FE6AD4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6C5C0-B1D0-344E-AB33-0F84094D6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C5CED-A078-834D-B420-A9CBB5A3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0AAFD-CFEE-9A41-B9EE-1F38CA0B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949F9-2380-274A-8EAA-418918ED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0BC1-1D74-A449-89F7-A89AB5BB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CA373-59F6-114B-AFB6-782F18E9B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D36D3-A5E0-A643-83CE-6F4829D24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FE0B7-2E22-7C44-954A-53BC1D0A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BB8F3-2B4A-1148-9AE5-7EC8A1883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6285-4806-DE49-81BD-E5074EF9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12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D1F38-27D2-0E4B-A545-4A1F0759A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0C76E-0C8A-854B-803F-5B696B39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3065A-27A1-CA4F-931D-D0EEF4411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DAA94-9C13-7547-9D64-AC87E90E6524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D4A5A-9183-1B43-ADB7-53C6C9D64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0953-21B6-B346-AD40-00F0D53F3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F39B4-E158-0341-A07E-9055A4C45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6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9ooYYRLdg_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7076-0D00-B643-A65A-D01D959DF3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 225 </a:t>
            </a:r>
            <a:br>
              <a:rPr lang="en-US" dirty="0"/>
            </a:br>
            <a:r>
              <a:rPr lang="en-US" dirty="0"/>
              <a:t>Lesson 1:  Objects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A85F8-DB17-5F46-8CCD-8BD168D3D9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22, 2020</a:t>
            </a:r>
          </a:p>
        </p:txBody>
      </p:sp>
    </p:spTree>
    <p:extLst>
      <p:ext uri="{BB962C8B-B14F-4D97-AF65-F5344CB8AC3E}">
        <p14:creationId xmlns:p14="http://schemas.microsoft.com/office/powerpoint/2010/main" val="1790106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C545-6280-BD4C-8201-C930E9D1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Walkthrough: object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80AA-DF0D-3E44-BC1C-20C7920E4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There’s a number of activities we can go further with this object</a:t>
            </a:r>
          </a:p>
          <a:p>
            <a:pPr lvl="1"/>
            <a:r>
              <a:rPr lang="en-US" dirty="0"/>
              <a:t>Have a property that collects all the object</a:t>
            </a:r>
          </a:p>
          <a:p>
            <a:pPr lvl="1"/>
            <a:r>
              <a:rPr lang="en-US" dirty="0"/>
              <a:t>Add objects to the collection with an `add()` method</a:t>
            </a:r>
          </a:p>
          <a:p>
            <a:pPr lvl="1"/>
            <a:r>
              <a:rPr lang="en-US" dirty="0"/>
              <a:t>Remove objects to the collection with a `remove()` method</a:t>
            </a:r>
          </a:p>
          <a:p>
            <a:pPr lvl="1"/>
            <a:r>
              <a:rPr lang="en-US" dirty="0"/>
              <a:t>Update objects in the collection (add if does not exists, update info if exists)</a:t>
            </a:r>
          </a:p>
          <a:p>
            <a:pPr lvl="1"/>
            <a:r>
              <a:rPr lang="en-US" dirty="0"/>
              <a:t>Add an index function to give each object a unique property</a:t>
            </a:r>
          </a:p>
          <a:p>
            <a:pPr lvl="1"/>
            <a:r>
              <a:rPr lang="en-US" dirty="0"/>
              <a:t>Helper methods</a:t>
            </a:r>
          </a:p>
          <a:p>
            <a:pPr lvl="2"/>
            <a:r>
              <a:rPr lang="en-US" dirty="0"/>
              <a:t>Validate the object called is valid (or not)</a:t>
            </a:r>
          </a:p>
          <a:p>
            <a:pPr lvl="2"/>
            <a:r>
              <a:rPr lang="en-US" dirty="0"/>
              <a:t>Validate the object already exists in the collection (or not)</a:t>
            </a:r>
          </a:p>
          <a:p>
            <a:pPr lvl="2"/>
            <a:r>
              <a:rPr lang="en-US" dirty="0"/>
              <a:t>Find the position of the object called</a:t>
            </a:r>
          </a:p>
          <a:p>
            <a:pPr lvl="2"/>
            <a:r>
              <a:rPr lang="en-US" dirty="0"/>
              <a:t>Get the object called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Finished code here: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4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78AA-3ED9-D545-A98D-734160DC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62BC6-F886-8749-9127-8FEE4009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is a problem that revolves around the idea of an invoice</a:t>
            </a:r>
          </a:p>
          <a:p>
            <a:r>
              <a:rPr lang="en-US" dirty="0"/>
              <a:t>The invoice has the following properties:</a:t>
            </a:r>
          </a:p>
          <a:p>
            <a:pPr lvl="1"/>
            <a:r>
              <a:rPr lang="en-US" dirty="0"/>
              <a:t>Unpaid, paid arrays</a:t>
            </a:r>
          </a:p>
          <a:p>
            <a:pPr lvl="1"/>
            <a:r>
              <a:rPr lang="en-US" dirty="0"/>
              <a:t>A method called add() that takes client name and number for what’s owed {name: ‘Starbucks’, amount: 300 }</a:t>
            </a:r>
          </a:p>
          <a:p>
            <a:pPr lvl="1"/>
            <a:r>
              <a:rPr lang="en-US" dirty="0"/>
              <a:t>Add method `</a:t>
            </a:r>
            <a:r>
              <a:rPr lang="en-US" dirty="0" err="1"/>
              <a:t>totalDue</a:t>
            </a:r>
            <a:r>
              <a:rPr lang="en-US" dirty="0"/>
              <a:t>` to compute total `amount` for contents</a:t>
            </a:r>
          </a:p>
          <a:p>
            <a:pPr lvl="1"/>
            <a:r>
              <a:rPr lang="en-US" dirty="0"/>
              <a:t>Create new invoices and call `</a:t>
            </a:r>
            <a:r>
              <a:rPr lang="en-US" dirty="0" err="1"/>
              <a:t>totalDue</a:t>
            </a:r>
            <a:r>
              <a:rPr lang="en-US" dirty="0"/>
              <a:t>` to compute unpaid invoice amount</a:t>
            </a:r>
          </a:p>
          <a:p>
            <a:pPr lvl="1"/>
            <a:r>
              <a:rPr lang="en-US" dirty="0"/>
              <a:t>Add `paid()` to store paid invoices, initialize empty array</a:t>
            </a:r>
          </a:p>
          <a:p>
            <a:pPr lvl="1"/>
            <a:r>
              <a:rPr lang="en-US" dirty="0"/>
              <a:t>Create `</a:t>
            </a:r>
            <a:r>
              <a:rPr lang="en-US" dirty="0" err="1"/>
              <a:t>payInvoice</a:t>
            </a:r>
            <a:r>
              <a:rPr lang="en-US" dirty="0"/>
              <a:t>` that takes client name as argument,  if name matches, push invoice to `paid` property, if not, push to new array defined as local var. When loop ends, replace existing `unpaid` with newly created unpaid</a:t>
            </a:r>
          </a:p>
          <a:p>
            <a:pPr lvl="1"/>
            <a:r>
              <a:rPr lang="en-US" dirty="0"/>
              <a:t>Create method </a:t>
            </a:r>
            <a:r>
              <a:rPr lang="en-US" dirty="0" err="1"/>
              <a:t>totalPaid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Call </a:t>
            </a:r>
            <a:r>
              <a:rPr lang="en-US" dirty="0" err="1"/>
              <a:t>payInvoice</a:t>
            </a:r>
            <a:r>
              <a:rPr lang="en-US" dirty="0"/>
              <a:t> twice, then call </a:t>
            </a:r>
            <a:r>
              <a:rPr lang="en-US" dirty="0" err="1"/>
              <a:t>totalPaid</a:t>
            </a:r>
            <a:r>
              <a:rPr lang="en-US" dirty="0"/>
              <a:t> and </a:t>
            </a:r>
            <a:r>
              <a:rPr lang="en-US" dirty="0" err="1"/>
              <a:t>totalDue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09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BDFD-E147-BE44-8CFA-DFB4A2B5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objects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3FC6B-08FF-E445-9391-2F4ABFEC2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4888" cy="4351338"/>
          </a:xfrm>
        </p:spPr>
        <p:txBody>
          <a:bodyPr/>
          <a:lstStyle/>
          <a:p>
            <a:r>
              <a:rPr lang="en-US" dirty="0"/>
              <a:t>Some types can be mutated in JS, some can’t</a:t>
            </a:r>
          </a:p>
          <a:p>
            <a:pPr lvl="1"/>
            <a:r>
              <a:rPr lang="en-US" dirty="0"/>
              <a:t>What can’t? Primitive types, e.g. number, string, Boolean</a:t>
            </a:r>
          </a:p>
          <a:p>
            <a:pPr lvl="2"/>
            <a:r>
              <a:rPr lang="en-US" dirty="0"/>
              <a:t>They can be replaced but not changed</a:t>
            </a:r>
          </a:p>
          <a:p>
            <a:pPr lvl="1"/>
            <a:r>
              <a:rPr lang="en-US" dirty="0"/>
              <a:t>Most can be mutated:</a:t>
            </a:r>
          </a:p>
          <a:p>
            <a:pPr lvl="2"/>
            <a:r>
              <a:rPr lang="en-US" dirty="0"/>
              <a:t>Functions can change content of objects passed in as arguments</a:t>
            </a:r>
          </a:p>
          <a:p>
            <a:pPr lvl="2"/>
            <a:r>
              <a:rPr lang="en-US" dirty="0"/>
              <a:t>Code that references object see changes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38BB8-E0FD-DC4B-A92A-331B45A19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287" y="2084259"/>
            <a:ext cx="2764097" cy="1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9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57B9-54FF-8946-B7E4-47F83FEB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objects - primitive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CB1BAD-715B-A240-9CBE-E2FBA16E7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278" y="1690688"/>
            <a:ext cx="4731612" cy="36607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A7947-1930-984A-8315-E8A0335B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67" y="1690688"/>
            <a:ext cx="5316401" cy="36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6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0648-B90C-6B4C-A884-E1F787709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objects - objects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DA3B5-8B5B-A146-B4F8-41F6FC61E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848" y="4665681"/>
            <a:ext cx="3848100" cy="130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F6CEB-05C6-D94E-B00C-EC8A1CC6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848" y="1690688"/>
            <a:ext cx="4305300" cy="2565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D0814F-4C9C-C648-98A6-2C49A63C92A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648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Objects can be modified through a function (see right, the increment() function modifies the calling object), where a property can be modified</a:t>
            </a:r>
          </a:p>
          <a:p>
            <a:pPr lvl="1"/>
            <a:r>
              <a:rPr lang="en-US" dirty="0"/>
              <a:t>They point to the same object, and alters the state of the object</a:t>
            </a:r>
          </a:p>
          <a:p>
            <a:r>
              <a:rPr lang="en-US" dirty="0"/>
              <a:t>What does the counter variable actually do? It holds a reference to the Object</a:t>
            </a:r>
          </a:p>
          <a:p>
            <a:pPr lvl="1"/>
            <a:r>
              <a:rPr lang="en-US" dirty="0"/>
              <a:t>When counter is passed to increment, JS references thing to make both thing and counter reference the same Object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0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53A1-6FE3-7D41-9689-843FBCB7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objects – objects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56922-FFAF-D348-80A6-281B94886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905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increment accesses thing, JS looks up thing reference, and finds Object, with count property modified in place</a:t>
            </a:r>
          </a:p>
          <a:p>
            <a:pPr lvl="1"/>
            <a:r>
              <a:rPr lang="en-US" dirty="0"/>
              <a:t>Both thing and counter point to Object, both see altered state of object</a:t>
            </a:r>
          </a:p>
          <a:p>
            <a:r>
              <a:rPr lang="en-US" dirty="0"/>
              <a:t>For more on behind the scene primitives vs. reference value/types and where they are stored (stack vs. heap), see this video: </a:t>
            </a:r>
            <a:r>
              <a:rPr lang="en-US" dirty="0">
                <a:hlinkClick r:id="rId2"/>
              </a:rPr>
              <a:t>https://www.youtube.com/watch?v=9ooYYRLdg_g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CE071-FD1C-B34D-8D14-AEF6D2316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1357808"/>
            <a:ext cx="3336546" cy="2402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9ED89-A7ED-314E-804D-3473ECB1B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3636579"/>
            <a:ext cx="3336546" cy="25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5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DAE4D-19E9-9349-A7E8-A9770E53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mutating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263B7-0D68-D241-967A-535A1724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Distinguish between global and functional scope</a:t>
            </a:r>
          </a:p>
          <a:p>
            <a:pPr marL="514350" indent="-514350">
              <a:buAutoNum type="arabicPeriod"/>
            </a:pPr>
            <a:r>
              <a:rPr lang="en-US" dirty="0"/>
              <a:t>Mutability of object methods</a:t>
            </a:r>
          </a:p>
          <a:p>
            <a:pPr marL="514350" indent="-514350">
              <a:buAutoNum type="arabicPeriod"/>
            </a:pPr>
            <a:r>
              <a:rPr lang="en-US" dirty="0"/>
              <a:t>Functional versus global scope and the mutability of a string</a:t>
            </a:r>
          </a:p>
          <a:p>
            <a:pPr marL="514350" indent="-514350">
              <a:buAutoNum type="arabicPeriod"/>
            </a:pPr>
            <a:r>
              <a:rPr lang="en-US" dirty="0"/>
              <a:t>Copying an object, can you mutate the original object via the copied object? In essence, are they pointing to the same or different objects?</a:t>
            </a:r>
          </a:p>
          <a:p>
            <a:pPr marL="514350" indent="-514350">
              <a:buAutoNum type="arabicPeriod"/>
            </a:pPr>
            <a:r>
              <a:rPr lang="en-US" dirty="0"/>
              <a:t>This shows object properties can be reassigned (also when those properties are objects themselves), and can reflect different values when invoked depending on when reassignment occurred.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01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968C-D1B7-0141-BE2C-7F85B30D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object factories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0DDE-83CB-A04A-BCEA-313ED106E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object really?</a:t>
            </a:r>
          </a:p>
          <a:p>
            <a:pPr lvl="1"/>
            <a:r>
              <a:rPr lang="en-US" dirty="0"/>
              <a:t>A useful organizer that collects related data and behavior</a:t>
            </a:r>
          </a:p>
          <a:p>
            <a:pPr lvl="1"/>
            <a:r>
              <a:rPr lang="en-US" dirty="0"/>
              <a:t>Benefit is seen when app uses more than one instance of a given Object type</a:t>
            </a:r>
          </a:p>
          <a:p>
            <a:r>
              <a:rPr lang="en-US" dirty="0"/>
              <a:t>Example of a vehicle, this vehicle has the following properties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Rate (of acceleration)</a:t>
            </a:r>
          </a:p>
          <a:p>
            <a:pPr lvl="1"/>
            <a:r>
              <a:rPr lang="en-US" dirty="0"/>
              <a:t>Acceleration method that increases the speed</a:t>
            </a:r>
          </a:p>
          <a:p>
            <a:r>
              <a:rPr lang="en-US" dirty="0"/>
              <a:t>This allows user to interact with the object vehicle</a:t>
            </a:r>
          </a:p>
        </p:txBody>
      </p:sp>
    </p:spTree>
    <p:extLst>
      <p:ext uri="{BB962C8B-B14F-4D97-AF65-F5344CB8AC3E}">
        <p14:creationId xmlns:p14="http://schemas.microsoft.com/office/powerpoint/2010/main" val="249014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574F-8B8E-3D49-937C-74827C6B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object factories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9CF3-CCCE-9F4B-9D7D-7E43E9DBD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avoid code duplication, we can create an interface that will allow the same type of object to be created each time</a:t>
            </a:r>
          </a:p>
          <a:p>
            <a:pPr lvl="1"/>
            <a:r>
              <a:rPr lang="en-US" dirty="0"/>
              <a:t>This can be achieved by creating a </a:t>
            </a:r>
            <a:r>
              <a:rPr lang="en-US" dirty="0" err="1"/>
              <a:t>makeCar</a:t>
            </a:r>
            <a:r>
              <a:rPr lang="en-US" dirty="0"/>
              <a:t>() function</a:t>
            </a:r>
          </a:p>
          <a:p>
            <a:pPr lvl="1"/>
            <a:r>
              <a:rPr lang="en-US" dirty="0"/>
              <a:t>This function can create more car objects</a:t>
            </a:r>
          </a:p>
          <a:p>
            <a:pPr lvl="1"/>
            <a:r>
              <a:rPr lang="en-US" dirty="0"/>
              <a:t>Allows braking</a:t>
            </a:r>
          </a:p>
          <a:p>
            <a:r>
              <a:rPr lang="en-US" dirty="0"/>
              <a:t>This is called an object factory, where a function can </a:t>
            </a:r>
            <a:r>
              <a:rPr lang="en-US" b="1" dirty="0"/>
              <a:t>make objects in its image</a:t>
            </a:r>
          </a:p>
          <a:p>
            <a:r>
              <a:rPr lang="en-US" dirty="0">
                <a:solidFill>
                  <a:srgbClr val="FF0000"/>
                </a:solidFill>
              </a:rPr>
              <a:t>Full code here</a:t>
            </a:r>
          </a:p>
        </p:txBody>
      </p:sp>
    </p:spTree>
    <p:extLst>
      <p:ext uri="{BB962C8B-B14F-4D97-AF65-F5344CB8AC3E}">
        <p14:creationId xmlns:p14="http://schemas.microsoft.com/office/powerpoint/2010/main" val="4087050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5858-883D-2549-981F-717ABA25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problems: Functions as object factories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C75B8-C4F7-2A43-BF1A-5FB405D3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create a factory function for objects representing countries</a:t>
            </a:r>
          </a:p>
          <a:p>
            <a:pPr lvl="1"/>
            <a:r>
              <a:rPr lang="en-US" dirty="0"/>
              <a:t>Create country objects with properties name, continents, </a:t>
            </a:r>
            <a:r>
              <a:rPr lang="en-US" dirty="0" err="1"/>
              <a:t>getDescription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Create a factory function that can make country objects in its image</a:t>
            </a:r>
          </a:p>
          <a:p>
            <a:pPr lvl="1"/>
            <a:r>
              <a:rPr lang="en-US" dirty="0"/>
              <a:t>Add property that tracks whether it’s been visited or not, visited()</a:t>
            </a:r>
          </a:p>
          <a:p>
            <a:pPr lvl="1"/>
            <a:r>
              <a:rPr lang="en-US" dirty="0"/>
              <a:t>Give the above property a default value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visitCountry</a:t>
            </a:r>
            <a:r>
              <a:rPr lang="en-US" dirty="0"/>
              <a:t>() that sets visited() to true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getDescription</a:t>
            </a:r>
            <a:r>
              <a:rPr lang="en-US" dirty="0"/>
              <a:t>()</a:t>
            </a:r>
          </a:p>
          <a:p>
            <a:r>
              <a:rPr lang="en-US" dirty="0">
                <a:solidFill>
                  <a:srgbClr val="FF0000"/>
                </a:solidFill>
              </a:rPr>
              <a:t>Full code here</a:t>
            </a:r>
          </a:p>
        </p:txBody>
      </p:sp>
    </p:spTree>
    <p:extLst>
      <p:ext uri="{BB962C8B-B14F-4D97-AF65-F5344CB8AC3E}">
        <p14:creationId xmlns:p14="http://schemas.microsoft.com/office/powerpoint/2010/main" val="218076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DB0-8335-5244-AD6E-781C167F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14E16-9AC8-BA40-BB6D-4033F201C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Objects and methods</a:t>
            </a:r>
          </a:p>
          <a:p>
            <a:pPr lvl="1"/>
            <a:r>
              <a:rPr lang="en-US" dirty="0"/>
              <a:t>Walkthrough: object methods</a:t>
            </a:r>
          </a:p>
          <a:p>
            <a:pPr lvl="1"/>
            <a:r>
              <a:rPr lang="en-US" dirty="0"/>
              <a:t>Practice: objects</a:t>
            </a:r>
          </a:p>
          <a:p>
            <a:r>
              <a:rPr lang="en-US" dirty="0"/>
              <a:t>Mutating objects</a:t>
            </a:r>
          </a:p>
          <a:p>
            <a:pPr lvl="1"/>
            <a:r>
              <a:rPr lang="en-US" dirty="0"/>
              <a:t>Practice: mutating objects</a:t>
            </a:r>
          </a:p>
          <a:p>
            <a:r>
              <a:rPr lang="en-US" dirty="0"/>
              <a:t>Functions as object factories</a:t>
            </a:r>
          </a:p>
          <a:p>
            <a:pPr lvl="1"/>
            <a:r>
              <a:rPr lang="en-US" dirty="0"/>
              <a:t>Practice: functions as object factories</a:t>
            </a:r>
          </a:p>
          <a:p>
            <a:r>
              <a:rPr lang="en-US" dirty="0"/>
              <a:t>Object orientation</a:t>
            </a:r>
          </a:p>
          <a:p>
            <a:pPr lvl="1"/>
            <a:r>
              <a:rPr lang="en-US" dirty="0"/>
              <a:t>Practice: object orientation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50726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C15F-39A6-E54A-820E-DC4F786E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orientation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D7FC-F0F0-6F45-93C8-4D9F00A05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0200" cy="4351338"/>
          </a:xfrm>
        </p:spPr>
        <p:txBody>
          <a:bodyPr/>
          <a:lstStyle/>
          <a:p>
            <a:r>
              <a:rPr lang="en-US" dirty="0"/>
              <a:t>Why do we use objects?</a:t>
            </a:r>
          </a:p>
          <a:p>
            <a:pPr lvl="1"/>
            <a:r>
              <a:rPr lang="en-US" dirty="0"/>
              <a:t>OOP is a programming pattern where objects are the building blocks of a program (instead of </a:t>
            </a:r>
            <a:r>
              <a:rPr lang="en-US" dirty="0" err="1"/>
              <a:t>var</a:t>
            </a:r>
            <a:r>
              <a:rPr lang="en-US" dirty="0"/>
              <a:t> and functions)</a:t>
            </a:r>
          </a:p>
          <a:p>
            <a:pPr lvl="1"/>
            <a:r>
              <a:rPr lang="en-US" dirty="0"/>
              <a:t>Using the same car example, we can see that just by assigning </a:t>
            </a:r>
            <a:r>
              <a:rPr lang="en-US" dirty="0" err="1"/>
              <a:t>var</a:t>
            </a:r>
            <a:r>
              <a:rPr lang="en-US" dirty="0"/>
              <a:t> to values can get out of hand once we have many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E84EC-6FD3-4540-8249-B6EA4B80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208" y="1243843"/>
            <a:ext cx="1379538" cy="1091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FE4ED-037C-D047-B3F6-9CE97552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952" y="2770576"/>
            <a:ext cx="2070633" cy="686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CC62A-5453-134B-AE64-3CA80601C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4" y="3952033"/>
            <a:ext cx="1830911" cy="1069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E8E7A7-3506-4649-94D5-3BE1E536B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980" y="5418521"/>
            <a:ext cx="3735388" cy="1330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5E576A-2C7F-2B4C-9A57-CF7A4A588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840" y="572902"/>
            <a:ext cx="1854381" cy="3629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71E96-73C7-E542-A2CE-BBD77CD0A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172" y="4486946"/>
            <a:ext cx="3355976" cy="15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1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B353-9ACD-914F-901C-2164E013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orientation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CAAFC-BC3B-B34B-B126-1EDDA7E9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way, we can deal with smarter objects that performs action on the data they own, because data and procedures are contained in the same object</a:t>
            </a:r>
          </a:p>
          <a:p>
            <a:r>
              <a:rPr lang="en-US" dirty="0"/>
              <a:t>Complexity is moved inside an object and not exposed</a:t>
            </a:r>
          </a:p>
          <a:p>
            <a:r>
              <a:rPr lang="en-US" dirty="0"/>
              <a:t>When changes are made, they are restricted to those objects, maintenance is also easier</a:t>
            </a:r>
          </a:p>
          <a:p>
            <a:r>
              <a:rPr lang="en-US" dirty="0"/>
              <a:t>Instead of being a standalone function, </a:t>
            </a:r>
            <a:r>
              <a:rPr lang="en-US" dirty="0" err="1"/>
              <a:t>vehicleRange</a:t>
            </a:r>
            <a:r>
              <a:rPr lang="en-US" dirty="0"/>
              <a:t> can be put into the same object</a:t>
            </a:r>
          </a:p>
          <a:p>
            <a:r>
              <a:rPr lang="en-US" dirty="0"/>
              <a:t>Better yet, we can put the method into an object factory</a:t>
            </a:r>
          </a:p>
          <a:p>
            <a:r>
              <a:rPr lang="en-US" dirty="0">
                <a:solidFill>
                  <a:srgbClr val="FF0000"/>
                </a:solidFill>
              </a:rPr>
              <a:t>Full code here</a:t>
            </a:r>
          </a:p>
        </p:txBody>
      </p:sp>
    </p:spTree>
    <p:extLst>
      <p:ext uri="{BB962C8B-B14F-4D97-AF65-F5344CB8AC3E}">
        <p14:creationId xmlns:p14="http://schemas.microsoft.com/office/powerpoint/2010/main" val="143131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C5DA-2E4B-E146-A9BF-F72C5E97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orientation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8D2C4-8007-0F4B-9572-3526239C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to ask when using OOP</a:t>
            </a:r>
          </a:p>
          <a:p>
            <a:pPr lvl="1"/>
            <a:r>
              <a:rPr lang="en-US" dirty="0"/>
              <a:t>What are the important concepts in the program?</a:t>
            </a:r>
          </a:p>
          <a:p>
            <a:pPr lvl="1"/>
            <a:r>
              <a:rPr lang="en-US" dirty="0"/>
              <a:t>What are the properties of a vehicle?</a:t>
            </a:r>
          </a:p>
          <a:p>
            <a:pPr lvl="1"/>
            <a:r>
              <a:rPr lang="en-US" dirty="0"/>
              <a:t>How do we create vehicles?</a:t>
            </a:r>
          </a:p>
          <a:p>
            <a:pPr lvl="1"/>
            <a:r>
              <a:rPr lang="en-US" dirty="0"/>
              <a:t>What operations can I perform on a vehicle?</a:t>
            </a:r>
          </a:p>
          <a:p>
            <a:pPr lvl="1"/>
            <a:r>
              <a:rPr lang="en-US" dirty="0"/>
              <a:t>Where should we add new properties and methods?</a:t>
            </a:r>
          </a:p>
          <a:p>
            <a:r>
              <a:rPr lang="en-US" dirty="0"/>
              <a:t>What do objects do?</a:t>
            </a:r>
          </a:p>
          <a:p>
            <a:pPr lvl="1"/>
            <a:r>
              <a:rPr lang="en-US" dirty="0"/>
              <a:t>Organize related data and code</a:t>
            </a:r>
          </a:p>
          <a:p>
            <a:pPr lvl="1"/>
            <a:r>
              <a:rPr lang="en-US" dirty="0"/>
              <a:t>Useful when program needs &gt; 1 of something</a:t>
            </a:r>
          </a:p>
          <a:p>
            <a:pPr lvl="1"/>
            <a:r>
              <a:rPr lang="en-US" dirty="0"/>
              <a:t>More useful as codebase size increases</a:t>
            </a:r>
          </a:p>
        </p:txBody>
      </p:sp>
    </p:spTree>
    <p:extLst>
      <p:ext uri="{BB962C8B-B14F-4D97-AF65-F5344CB8AC3E}">
        <p14:creationId xmlns:p14="http://schemas.microsoft.com/office/powerpoint/2010/main" val="295107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7714-461D-5640-BF94-20C750BD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Object 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4C4-4ABB-EA44-8D05-2B70AA0A7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setting up an inventory management system</a:t>
            </a:r>
          </a:p>
          <a:p>
            <a:pPr lvl="1"/>
            <a:r>
              <a:rPr lang="en-US" dirty="0"/>
              <a:t>How to organize object properties in a way that makes sense, with properties like id, name, stock, price</a:t>
            </a:r>
          </a:p>
          <a:p>
            <a:pPr lvl="1"/>
            <a:r>
              <a:rPr lang="en-US" dirty="0"/>
              <a:t>Set up a  function that allows an object passed in, with its price as a second argument</a:t>
            </a:r>
          </a:p>
          <a:p>
            <a:pPr lvl="2"/>
            <a:r>
              <a:rPr lang="en-US" dirty="0"/>
              <a:t>Check price is not negative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describeProduct</a:t>
            </a:r>
            <a:r>
              <a:rPr lang="en-US" dirty="0"/>
              <a:t>(item) function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describeProduct</a:t>
            </a:r>
            <a:r>
              <a:rPr lang="en-US" dirty="0"/>
              <a:t>() and </a:t>
            </a:r>
            <a:r>
              <a:rPr lang="en-US" dirty="0" err="1"/>
              <a:t>setProductPrice</a:t>
            </a:r>
            <a:r>
              <a:rPr lang="en-US" dirty="0"/>
              <a:t>() methods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createProduct</a:t>
            </a:r>
            <a:r>
              <a:rPr lang="en-US" dirty="0"/>
              <a:t>(), </a:t>
            </a:r>
            <a:r>
              <a:rPr lang="en-US" dirty="0" err="1"/>
              <a:t>setPrice</a:t>
            </a:r>
            <a:r>
              <a:rPr lang="en-US" dirty="0"/>
              <a:t>, and describe</a:t>
            </a:r>
          </a:p>
          <a:p>
            <a:pPr lvl="1"/>
            <a:r>
              <a:rPr lang="en-US" dirty="0"/>
              <a:t>Remove two objects, recreate using </a:t>
            </a:r>
            <a:r>
              <a:rPr lang="en-US" dirty="0" err="1"/>
              <a:t>createProduct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Full code here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62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C0D5-EB00-5F4F-8BA0-46F1B997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2153-F661-2E45-BC58-987EF0C3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Full code here</a:t>
            </a:r>
          </a:p>
        </p:txBody>
      </p:sp>
    </p:spTree>
    <p:extLst>
      <p:ext uri="{BB962C8B-B14F-4D97-AF65-F5344CB8AC3E}">
        <p14:creationId xmlns:p14="http://schemas.microsoft.com/office/powerpoint/2010/main" val="231093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51B5-51E8-C446-ACAF-CDD45FC9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B31E4-AD5F-8545-8C68-4B7C6F50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Full quiz here</a:t>
            </a:r>
          </a:p>
        </p:txBody>
      </p:sp>
    </p:spTree>
    <p:extLst>
      <p:ext uri="{BB962C8B-B14F-4D97-AF65-F5344CB8AC3E}">
        <p14:creationId xmlns:p14="http://schemas.microsoft.com/office/powerpoint/2010/main" val="422591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81A6-1D6B-384D-82B8-6AF78D31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code snippets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99F0-8334-7A4C-A47E-820626CA0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  <a:p>
            <a:pPr lvl="1"/>
            <a:r>
              <a:rPr lang="en-US" dirty="0"/>
              <a:t>Add, remove, update and index a collection</a:t>
            </a:r>
          </a:p>
          <a:p>
            <a:pPr lvl="1"/>
            <a:r>
              <a:rPr lang="en-US" dirty="0"/>
              <a:t>Invoice app to add invoice, pay off invoice, print out paid and owed amounts</a:t>
            </a:r>
          </a:p>
          <a:p>
            <a:pPr lvl="1"/>
            <a:r>
              <a:rPr lang="en-US" dirty="0"/>
              <a:t>A vehicle object factory</a:t>
            </a:r>
          </a:p>
          <a:p>
            <a:pPr lvl="1"/>
            <a:r>
              <a:rPr lang="en-US" dirty="0"/>
              <a:t>A country object factory</a:t>
            </a:r>
          </a:p>
          <a:p>
            <a:pPr lvl="1"/>
            <a:r>
              <a:rPr lang="en-US" dirty="0"/>
              <a:t>Updating the vehicle object factory</a:t>
            </a:r>
          </a:p>
          <a:p>
            <a:pPr lvl="1"/>
            <a:r>
              <a:rPr lang="en-US" dirty="0"/>
              <a:t>Tools inventory management system</a:t>
            </a:r>
          </a:p>
          <a:p>
            <a:pPr lvl="1"/>
            <a:r>
              <a:rPr lang="en-US" dirty="0"/>
              <a:t>Object exercises</a:t>
            </a:r>
          </a:p>
          <a:p>
            <a:pPr lvl="1"/>
            <a:r>
              <a:rPr lang="en-US"/>
              <a:t>Quiz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0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B60D-B6C2-A240-8D8E-17150E93F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3A3A6-DAF3-7243-9DE8-1AC6A1A51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Object-oriented programming</a:t>
            </a:r>
            <a:r>
              <a:rPr lang="en-US" dirty="0"/>
              <a:t> is a pattern that uses objects to organize code instead of Functions. Objects can also contain data or state.</a:t>
            </a:r>
          </a:p>
          <a:p>
            <a:r>
              <a:rPr lang="en-US" dirty="0"/>
              <a:t>You can call the property of an object a method when the value you assign to it is a function.</a:t>
            </a:r>
          </a:p>
          <a:p>
            <a:r>
              <a:rPr lang="en-US" dirty="0"/>
              <a:t>When you invoke an object's methods, they can access the object to which they belong by using this.</a:t>
            </a:r>
          </a:p>
          <a:p>
            <a:r>
              <a:rPr lang="en-US" dirty="0"/>
              <a:t>Objects become more useful as projects become larger and more complicated.</a:t>
            </a:r>
          </a:p>
        </p:txBody>
      </p:sp>
    </p:spTree>
    <p:extLst>
      <p:ext uri="{BB962C8B-B14F-4D97-AF65-F5344CB8AC3E}">
        <p14:creationId xmlns:p14="http://schemas.microsoft.com/office/powerpoint/2010/main" val="290092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277A-354B-494C-B0A0-6B1C3A46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methods: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2D04-73DA-DD46-A979-16CBE472A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can contain methods (like a property)</a:t>
            </a:r>
          </a:p>
          <a:p>
            <a:r>
              <a:rPr lang="en-US" dirty="0"/>
              <a:t>Methods are functions with receiver (object called on)</a:t>
            </a:r>
          </a:p>
          <a:p>
            <a:r>
              <a:rPr lang="en-US" dirty="0"/>
              <a:t>If there’s no receiver, then it’s a function</a:t>
            </a:r>
          </a:p>
          <a:p>
            <a:r>
              <a:rPr lang="en-US" dirty="0"/>
              <a:t>You can have method invocation, and function invocation</a:t>
            </a:r>
          </a:p>
          <a:p>
            <a:r>
              <a:rPr lang="en-US" dirty="0"/>
              <a:t>So what’s the difference between between the two?</a:t>
            </a:r>
          </a:p>
        </p:txBody>
      </p:sp>
    </p:spTree>
    <p:extLst>
      <p:ext uri="{BB962C8B-B14F-4D97-AF65-F5344CB8AC3E}">
        <p14:creationId xmlns:p14="http://schemas.microsoft.com/office/powerpoint/2010/main" val="279958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565C-EFE3-5B41-9998-F989F8E1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methods: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8DBC8-CA9C-0843-B3A1-49FF367FB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507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 invocation uses the object to call the method</a:t>
            </a:r>
          </a:p>
          <a:p>
            <a:r>
              <a:rPr lang="en-US" dirty="0"/>
              <a:t>Function invocation (while can be assigned to a variable), does not need an object to invoke</a:t>
            </a:r>
          </a:p>
          <a:p>
            <a:r>
              <a:rPr lang="en-US" dirty="0"/>
              <a:t>Both invocation can be used by an object</a:t>
            </a:r>
          </a:p>
          <a:p>
            <a:pPr lvl="1"/>
            <a:r>
              <a:rPr lang="en-US" dirty="0"/>
              <a:t>A variable can be assigned to the method invocation, and the variable can be invoked as a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5351F-2211-1F44-9CCD-F8ED009C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63" y="1825625"/>
            <a:ext cx="4782128" cy="386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9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1E73-884C-3E4B-BD4A-2411B24C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methods: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A0EFD-E68A-DD47-9B50-B888471E4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7582" cy="4351338"/>
          </a:xfrm>
        </p:spPr>
        <p:txBody>
          <a:bodyPr/>
          <a:lstStyle/>
          <a:p>
            <a:r>
              <a:rPr lang="en-US" dirty="0"/>
              <a:t>`this` references the object itself</a:t>
            </a:r>
          </a:p>
          <a:p>
            <a:r>
              <a:rPr lang="en-US" dirty="0"/>
              <a:t>Within an object, `this` will always reference the object</a:t>
            </a:r>
          </a:p>
          <a:p>
            <a:r>
              <a:rPr lang="en-US" dirty="0"/>
              <a:t>A function can use `this` to access and change object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9D0F0-21CD-EE4E-A1E6-794E5F0E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926" y="1690688"/>
            <a:ext cx="5387874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66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5A67D-8846-794B-BE4D-1CB3EFF8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methods: object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04D8D-4A16-A442-9F18-CCB33A245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745" cy="4351338"/>
          </a:xfrm>
        </p:spPr>
        <p:txBody>
          <a:bodyPr/>
          <a:lstStyle/>
          <a:p>
            <a:r>
              <a:rPr lang="en-US" dirty="0"/>
              <a:t>Object methods have function value (unlike properties)</a:t>
            </a:r>
          </a:p>
          <a:p>
            <a:r>
              <a:rPr lang="en-US" dirty="0"/>
              <a:t>They can be defined when object is created</a:t>
            </a:r>
          </a:p>
          <a:p>
            <a:r>
              <a:rPr lang="en-US" dirty="0"/>
              <a:t>Can also be added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5D36F-199B-7F41-B9E1-F180D55D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164" y="1825625"/>
            <a:ext cx="3606800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6FEFC-A672-1343-BAE9-8C6FEAA7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164" y="4819506"/>
            <a:ext cx="3505200" cy="120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1811D-FD71-B44A-94B3-DF84654D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27" y="4927456"/>
            <a:ext cx="4572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4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B85A-5737-B14C-BEB5-B5441C5C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Walkthrough: object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95D3-8F3E-D847-914D-017193C68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68686" cy="4351338"/>
          </a:xfrm>
        </p:spPr>
        <p:txBody>
          <a:bodyPr/>
          <a:lstStyle/>
          <a:p>
            <a:r>
              <a:rPr lang="en-US" dirty="0"/>
              <a:t>How to use functions inside objects as methods</a:t>
            </a:r>
          </a:p>
          <a:p>
            <a:r>
              <a:rPr lang="en-US" dirty="0"/>
              <a:t>Properties can be instantiated when object is created, or add properties later with the dot notation</a:t>
            </a:r>
          </a:p>
          <a:p>
            <a:r>
              <a:rPr lang="en-US" dirty="0"/>
              <a:t>Functions can be created within an object, that’s an object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739A9-66A8-7A40-B522-7901D3293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1690688"/>
            <a:ext cx="2580368" cy="1195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705E5-C146-2047-AF7D-89BBE526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57" y="3370815"/>
            <a:ext cx="34036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74FBE5-986F-4941-9D7B-4D6A92FBD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081" y="5045129"/>
            <a:ext cx="5521552" cy="12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4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6699</TotalTime>
  <Words>1496</Words>
  <Application>Microsoft Macintosh PowerPoint</Application>
  <PresentationFormat>Widescreen</PresentationFormat>
  <Paragraphs>161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LS 225  Lesson 1:  Objects</vt:lpstr>
      <vt:lpstr>List of assignments</vt:lpstr>
      <vt:lpstr>List of code snippets</vt:lpstr>
      <vt:lpstr>Summary</vt:lpstr>
      <vt:lpstr>Objects and methods: intro</vt:lpstr>
      <vt:lpstr>Objects and methods: comparison</vt:lpstr>
      <vt:lpstr>Objects and methods: this</vt:lpstr>
      <vt:lpstr>Objects and methods: object methods</vt:lpstr>
      <vt:lpstr>Walkthrough: object methods</vt:lpstr>
      <vt:lpstr>Walkthrough: object methods</vt:lpstr>
      <vt:lpstr>Practice: objects</vt:lpstr>
      <vt:lpstr>Mutating objects (1)</vt:lpstr>
      <vt:lpstr>Mutating objects - primitive</vt:lpstr>
      <vt:lpstr>Mutating objects - objects</vt:lpstr>
      <vt:lpstr>Mutating objects – objects (2)</vt:lpstr>
      <vt:lpstr>Practice: mutating objects</vt:lpstr>
      <vt:lpstr>Functions as object factories (1)</vt:lpstr>
      <vt:lpstr>Functions as object factories (2)</vt:lpstr>
      <vt:lpstr>Practice problems: Functions as object factories</vt:lpstr>
      <vt:lpstr>Object orientation (1)</vt:lpstr>
      <vt:lpstr>Object orientation (2)</vt:lpstr>
      <vt:lpstr>Object orientation (2)</vt:lpstr>
      <vt:lpstr>Practice: Object orientation</vt:lpstr>
      <vt:lpstr>Objects exercises</vt:lpstr>
      <vt:lpstr>Objects quiz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 225  Lesson 1:  Objects</dc:title>
  <dc:creator>DC</dc:creator>
  <cp:lastModifiedBy>DC</cp:lastModifiedBy>
  <cp:revision>84</cp:revision>
  <dcterms:created xsi:type="dcterms:W3CDTF">2020-04-22T06:04:00Z</dcterms:created>
  <dcterms:modified xsi:type="dcterms:W3CDTF">2020-09-11T06:13:30Z</dcterms:modified>
</cp:coreProperties>
</file>